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7" r:id="rId4"/>
    <p:sldId id="269" r:id="rId5"/>
    <p:sldId id="261" r:id="rId6"/>
    <p:sldId id="270" r:id="rId7"/>
  </p:sldIdLst>
  <p:sldSz cx="18288000" cy="10287000"/>
  <p:notesSz cx="6858000" cy="9144000"/>
  <p:embeddedFontLst>
    <p:embeddedFont>
      <p:font typeface="Source Han Sans KR" panose="020B0600000101010101" charset="-127"/>
      <p:regular r:id="rId8"/>
    </p:embeddedFont>
    <p:embeddedFont>
      <p:font typeface="Cardo Bold" panose="020B0600000101010101" charset="-79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6" d="100"/>
          <a:sy n="76" d="100"/>
        </p:scale>
        <p:origin x="18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0" y="4073843"/>
            <a:ext cx="12420600" cy="1921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5687"/>
              </a:lnSpc>
              <a:spcBef>
                <a:spcPct val="0"/>
              </a:spcBef>
            </a:pPr>
            <a:r>
              <a:rPr lang="en-US" sz="11205" b="1" dirty="0">
                <a:solidFill>
                  <a:srgbClr val="0F0F0F"/>
                </a:solidFill>
                <a:latin typeface="Cardo Bold"/>
                <a:ea typeface="Cardo Bold"/>
                <a:cs typeface="Cardo Bold"/>
                <a:sym typeface="Cardo Bold"/>
              </a:rPr>
              <a:t>2D</a:t>
            </a:r>
            <a:r>
              <a:rPr lang="ko-KR" altLang="en-US" sz="11205" b="1" dirty="0">
                <a:solidFill>
                  <a:srgbClr val="0F0F0F"/>
                </a:solidFill>
                <a:latin typeface="Cardo Bold"/>
                <a:ea typeface="Cardo Bold"/>
                <a:cs typeface="Cardo Bold"/>
                <a:sym typeface="Cardo Bold"/>
              </a:rPr>
              <a:t>게임프로그래밍</a:t>
            </a:r>
            <a:endParaRPr lang="en-US" sz="11205" b="1" dirty="0">
              <a:solidFill>
                <a:srgbClr val="0F0F0F"/>
              </a:solidFill>
              <a:latin typeface="Cardo Bold"/>
              <a:ea typeface="Cardo Bold"/>
              <a:cs typeface="Cardo Bold"/>
              <a:sym typeface="Cardo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5125849" y="9023350"/>
            <a:ext cx="2133451" cy="86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2022180027 </a:t>
            </a:r>
            <a:r>
              <a:rPr lang="ko-KR" altLang="en-US" sz="2499" dirty="0">
                <a:solidFill>
                  <a:srgbClr val="0F0F0F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이상효</a:t>
            </a:r>
            <a:endParaRPr lang="en-US" sz="2499" dirty="0">
              <a:solidFill>
                <a:srgbClr val="0F0F0F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2441064" y="1028700"/>
            <a:ext cx="15846936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0" y="9258300"/>
            <a:ext cx="14524905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462557" y="7805828"/>
            <a:ext cx="15825443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 rot="-5399794">
            <a:off x="16643534" y="8642528"/>
            <a:ext cx="523742" cy="707759"/>
          </a:xfrm>
          <a:custGeom>
            <a:avLst/>
            <a:gdLst/>
            <a:ahLst/>
            <a:cxnLst/>
            <a:rect l="l" t="t" r="r" b="b"/>
            <a:pathLst>
              <a:path w="523742" h="707759">
                <a:moveTo>
                  <a:pt x="0" y="0"/>
                </a:moveTo>
                <a:lnTo>
                  <a:pt x="523742" y="0"/>
                </a:lnTo>
                <a:lnTo>
                  <a:pt x="523742" y="707760"/>
                </a:lnTo>
                <a:lnTo>
                  <a:pt x="0" y="707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59803" y="617191"/>
            <a:ext cx="3741018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ko-KR" altLang="en-US" sz="3500" b="1" dirty="0">
                <a:solidFill>
                  <a:srgbClr val="0F0F0F"/>
                </a:solidFill>
                <a:latin typeface="Cardo Bold"/>
                <a:ea typeface="Cardo Bold"/>
                <a:cs typeface="Cardo Bold"/>
                <a:sym typeface="Cardo Bold"/>
              </a:rPr>
              <a:t>게임 컨셉</a:t>
            </a:r>
            <a:endParaRPr lang="en-US" sz="3500" b="1" dirty="0">
              <a:solidFill>
                <a:srgbClr val="0F0F0F"/>
              </a:solidFill>
              <a:latin typeface="Cardo Bold"/>
              <a:ea typeface="Cardo Bold"/>
              <a:cs typeface="Cardo Bold"/>
              <a:sym typeface="Cardo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DEF8F63-20E0-04F5-5496-074464427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113" y="3143891"/>
            <a:ext cx="7105437" cy="4543613"/>
          </a:xfrm>
          <a:prstGeom prst="rect">
            <a:avLst/>
          </a:prstGeom>
        </p:spPr>
      </p:pic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BC9B06BC-5FD7-9E02-C435-7691144D7053}"/>
              </a:ext>
            </a:extLst>
          </p:cNvPr>
          <p:cNvSpPr txBox="1">
            <a:spLocks/>
          </p:cNvSpPr>
          <p:nvPr/>
        </p:nvSpPr>
        <p:spPr>
          <a:xfrm>
            <a:off x="6231801" y="7794716"/>
            <a:ext cx="77724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</a:rPr>
              <a:t>The Binding of Isaac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B7C6B71-CEA9-0615-C557-0A9F733BA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19146" y="2202274"/>
            <a:ext cx="3689535" cy="5508214"/>
          </a:xfrm>
          <a:prstGeom prst="rect">
            <a:avLst/>
          </a:prstGeom>
        </p:spPr>
      </p:pic>
      <p:sp>
        <p:nvSpPr>
          <p:cNvPr id="19" name="제목 9">
            <a:extLst>
              <a:ext uri="{FF2B5EF4-FFF2-40B4-BE49-F238E27FC236}">
                <a16:creationId xmlns:a16="http://schemas.microsoft.com/office/drawing/2014/main" id="{3F7224C4-F902-2789-5777-23900D8AFE83}"/>
              </a:ext>
            </a:extLst>
          </p:cNvPr>
          <p:cNvSpPr txBox="1">
            <a:spLocks/>
          </p:cNvSpPr>
          <p:nvPr/>
        </p:nvSpPr>
        <p:spPr>
          <a:xfrm>
            <a:off x="10515600" y="7822865"/>
            <a:ext cx="7772400" cy="136207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https://bonnate.tistory.com/279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7F327A-EB9A-21ED-8FAD-71507E4AB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10">
            <a:extLst>
              <a:ext uri="{FF2B5EF4-FFF2-40B4-BE49-F238E27FC236}">
                <a16:creationId xmlns:a16="http://schemas.microsoft.com/office/drawing/2014/main" id="{836F09BB-0E51-70E0-CCA1-ED4B2BE35379}"/>
              </a:ext>
            </a:extLst>
          </p:cNvPr>
          <p:cNvSpPr txBox="1">
            <a:spLocks/>
          </p:cNvSpPr>
          <p:nvPr/>
        </p:nvSpPr>
        <p:spPr>
          <a:xfrm>
            <a:off x="14401800" y="7842648"/>
            <a:ext cx="77724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</a:rPr>
              <a:t>The Binding of Isaac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A82F9C-D347-8974-47D5-468D86024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110" y="3046490"/>
            <a:ext cx="7231191" cy="4600163"/>
          </a:xfrm>
          <a:prstGeom prst="rect">
            <a:avLst/>
          </a:prstGeom>
        </p:spPr>
      </p:pic>
      <p:sp>
        <p:nvSpPr>
          <p:cNvPr id="2" name="AutoShape 2">
            <a:extLst>
              <a:ext uri="{FF2B5EF4-FFF2-40B4-BE49-F238E27FC236}">
                <a16:creationId xmlns:a16="http://schemas.microsoft.com/office/drawing/2014/main" id="{9E692843-1245-0CDC-706E-D9533BDEECB2}"/>
              </a:ext>
            </a:extLst>
          </p:cNvPr>
          <p:cNvSpPr/>
          <p:nvPr/>
        </p:nvSpPr>
        <p:spPr>
          <a:xfrm>
            <a:off x="2462557" y="7805828"/>
            <a:ext cx="15825443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6A181E9D-D939-6E5F-1AF1-6C1E6487381A}"/>
              </a:ext>
            </a:extLst>
          </p:cNvPr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14A0EDF-8A6E-5A22-1E0A-2FDEC669BD5E}"/>
              </a:ext>
            </a:extLst>
          </p:cNvPr>
          <p:cNvSpPr/>
          <p:nvPr/>
        </p:nvSpPr>
        <p:spPr>
          <a:xfrm rot="-5399794">
            <a:off x="16643534" y="8642528"/>
            <a:ext cx="523742" cy="707759"/>
          </a:xfrm>
          <a:custGeom>
            <a:avLst/>
            <a:gdLst/>
            <a:ahLst/>
            <a:cxnLst/>
            <a:rect l="l" t="t" r="r" b="b"/>
            <a:pathLst>
              <a:path w="523742" h="707759">
                <a:moveTo>
                  <a:pt x="0" y="0"/>
                </a:moveTo>
                <a:lnTo>
                  <a:pt x="523742" y="0"/>
                </a:lnTo>
                <a:lnTo>
                  <a:pt x="523742" y="707760"/>
                </a:lnTo>
                <a:lnTo>
                  <a:pt x="0" y="70776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9131EAE4-C098-3C60-D16F-4266F99D4980}"/>
              </a:ext>
            </a:extLst>
          </p:cNvPr>
          <p:cNvSpPr txBox="1"/>
          <p:nvPr/>
        </p:nvSpPr>
        <p:spPr>
          <a:xfrm>
            <a:off x="859802" y="617191"/>
            <a:ext cx="4474197" cy="599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ko-KR" altLang="en-US" sz="3500" b="1">
                <a:solidFill>
                  <a:srgbClr val="0F0F0F"/>
                </a:solidFill>
                <a:latin typeface="Cardo Bold"/>
                <a:ea typeface="Cardo Bold"/>
                <a:cs typeface="Cardo Bold"/>
                <a:sym typeface="Cardo Bold"/>
              </a:rPr>
              <a:t>예상 게임 진행 흐름</a:t>
            </a:r>
            <a:endParaRPr lang="en-US" sz="3500" b="1" dirty="0">
              <a:solidFill>
                <a:srgbClr val="0F0F0F"/>
              </a:solidFill>
              <a:latin typeface="Cardo Bold"/>
              <a:ea typeface="Cardo Bold"/>
              <a:cs typeface="Cardo Bold"/>
              <a:sym typeface="Cardo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9F9C725-8498-729E-7FBA-0CC0E6804E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2113" y="3143891"/>
            <a:ext cx="7105437" cy="4543613"/>
          </a:xfrm>
          <a:prstGeom prst="rect">
            <a:avLst/>
          </a:prstGeom>
        </p:spPr>
      </p:pic>
      <p:sp>
        <p:nvSpPr>
          <p:cNvPr id="17" name="텍스트 개체 틀 10">
            <a:extLst>
              <a:ext uri="{FF2B5EF4-FFF2-40B4-BE49-F238E27FC236}">
                <a16:creationId xmlns:a16="http://schemas.microsoft.com/office/drawing/2014/main" id="{4838DDE6-8B6D-3F4A-F68C-9420ADAFCE16}"/>
              </a:ext>
            </a:extLst>
          </p:cNvPr>
          <p:cNvSpPr txBox="1">
            <a:spLocks/>
          </p:cNvSpPr>
          <p:nvPr/>
        </p:nvSpPr>
        <p:spPr>
          <a:xfrm>
            <a:off x="6231801" y="7794716"/>
            <a:ext cx="7772400" cy="150018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dirty="0">
                <a:solidFill>
                  <a:schemeClr val="bg1">
                    <a:lumMod val="65000"/>
                  </a:schemeClr>
                </a:solidFill>
              </a:rPr>
              <a:t>The Binding of Isaac</a:t>
            </a:r>
            <a:endParaRPr lang="ko-KR" altLang="en-US" sz="2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2253671-0BAC-529B-C96C-6670CB126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9237" y="5072052"/>
            <a:ext cx="9526" cy="14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8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1DB5F-51FB-5875-2239-7E6A0DA42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796ACCB7-A738-5B76-DB35-ECC91F43B000}"/>
              </a:ext>
            </a:extLst>
          </p:cNvPr>
          <p:cNvSpPr/>
          <p:nvPr/>
        </p:nvSpPr>
        <p:spPr>
          <a:xfrm>
            <a:off x="2462557" y="7805828"/>
            <a:ext cx="15825443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DE852715-2242-C086-AF4B-CEA01EB178EE}"/>
              </a:ext>
            </a:extLst>
          </p:cNvPr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4F788BB8-F4B8-17A6-39DF-3356C39121BB}"/>
              </a:ext>
            </a:extLst>
          </p:cNvPr>
          <p:cNvSpPr txBox="1"/>
          <p:nvPr/>
        </p:nvSpPr>
        <p:spPr>
          <a:xfrm>
            <a:off x="859802" y="617191"/>
            <a:ext cx="4474197" cy="599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ko-KR" altLang="en-US" sz="3500" b="1">
                <a:solidFill>
                  <a:srgbClr val="0F0F0F"/>
                </a:solidFill>
                <a:latin typeface="Cardo Bold"/>
                <a:ea typeface="Cardo Bold"/>
                <a:cs typeface="Cardo Bold"/>
                <a:sym typeface="Cardo Bold"/>
              </a:rPr>
              <a:t>예상 게임 진행 흐름</a:t>
            </a:r>
            <a:endParaRPr lang="en-US" sz="3500" b="1" dirty="0">
              <a:solidFill>
                <a:srgbClr val="0F0F0F"/>
              </a:solidFill>
              <a:latin typeface="Cardo Bold"/>
              <a:ea typeface="Cardo Bold"/>
              <a:cs typeface="Cardo Bold"/>
              <a:sym typeface="Cardo Bold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12EA02-F9B2-5DAE-969A-55F0BD8AC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231" y="2240801"/>
            <a:ext cx="3689535" cy="5508214"/>
          </a:xfrm>
          <a:prstGeom prst="rect">
            <a:avLst/>
          </a:prstGeom>
        </p:spPr>
      </p:pic>
      <p:sp>
        <p:nvSpPr>
          <p:cNvPr id="15" name="제목 9">
            <a:extLst>
              <a:ext uri="{FF2B5EF4-FFF2-40B4-BE49-F238E27FC236}">
                <a16:creationId xmlns:a16="http://schemas.microsoft.com/office/drawing/2014/main" id="{C627B6A1-5559-EF68-DCA5-13233980453B}"/>
              </a:ext>
            </a:extLst>
          </p:cNvPr>
          <p:cNvSpPr txBox="1">
            <a:spLocks/>
          </p:cNvSpPr>
          <p:nvPr/>
        </p:nvSpPr>
        <p:spPr>
          <a:xfrm>
            <a:off x="1590765" y="7962980"/>
            <a:ext cx="7772400" cy="136207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https://bonnate.tistory.com/279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제목 9">
            <a:extLst>
              <a:ext uri="{FF2B5EF4-FFF2-40B4-BE49-F238E27FC236}">
                <a16:creationId xmlns:a16="http://schemas.microsoft.com/office/drawing/2014/main" id="{57764C09-E40E-AD1B-FBF0-6778F42BE357}"/>
              </a:ext>
            </a:extLst>
          </p:cNvPr>
          <p:cNvSpPr txBox="1">
            <a:spLocks/>
          </p:cNvSpPr>
          <p:nvPr/>
        </p:nvSpPr>
        <p:spPr>
          <a:xfrm>
            <a:off x="12039600" y="7851956"/>
            <a:ext cx="7772400" cy="136207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</a:rPr>
              <a:t>DUNGREED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D0748254-C818-932D-43C7-E59AF55EFC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750" t="23828" r="44584" b="16955"/>
          <a:stretch>
            <a:fillRect/>
          </a:stretch>
        </p:blipFill>
        <p:spPr>
          <a:xfrm>
            <a:off x="11149765" y="3087342"/>
            <a:ext cx="5791200" cy="460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0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859803" y="617191"/>
            <a:ext cx="3145482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ko-KR" altLang="en-US" sz="3500" b="1" dirty="0">
                <a:solidFill>
                  <a:srgbClr val="0F0F0F"/>
                </a:solidFill>
                <a:latin typeface="Cardo Bold"/>
                <a:ea typeface="Cardo Bold"/>
                <a:cs typeface="Cardo Bold"/>
                <a:sym typeface="Cardo Bold"/>
              </a:rPr>
              <a:t>개발 일정</a:t>
            </a:r>
            <a:endParaRPr lang="en-US" sz="3500" b="1" dirty="0">
              <a:solidFill>
                <a:srgbClr val="0F0F0F"/>
              </a:solidFill>
              <a:latin typeface="Cardo Bold"/>
              <a:ea typeface="Cardo Bold"/>
              <a:cs typeface="Cardo Bold"/>
              <a:sym typeface="Cardo Bold"/>
            </a:endParaRP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08321C0D-7F56-1D38-3DF7-62F974654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476500"/>
            <a:ext cx="16687800" cy="7315200"/>
          </a:xfrm>
        </p:spPr>
        <p:txBody>
          <a:bodyPr>
            <a:normAutofit fontScale="90000"/>
          </a:bodyPr>
          <a:lstStyle/>
          <a:p>
            <a:pPr algn="l">
              <a:lnSpc>
                <a:spcPts val="6900"/>
              </a:lnSpc>
            </a:pPr>
            <a:r>
              <a:rPr lang="en-US" altLang="ko-KR" sz="4800" dirty="0">
                <a:latin typeface="Cardo Bold" panose="020B0600000101010101" charset="-79"/>
                <a:ea typeface="Cardo Bold" panose="020B0600000101010101" charset="-79"/>
                <a:cs typeface="Cardo Bold" panose="020B0600000101010101" charset="-79"/>
              </a:rPr>
              <a:t>1</a:t>
            </a: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주 </a:t>
            </a:r>
            <a:r>
              <a:rPr lang="en-US" altLang="ko-KR" sz="4800" dirty="0">
                <a:latin typeface="Cardo Bold" panose="020B0600000101010101" charset="-79"/>
                <a:cs typeface="Cardo Bold" panose="020B0600000101010101" charset="-79"/>
              </a:rPr>
              <a:t>– </a:t>
            </a: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게임 </a:t>
            </a:r>
            <a:r>
              <a:rPr lang="en-US" altLang="ko-KR" sz="4800" dirty="0">
                <a:latin typeface="Cardo Bold" panose="020B0600000101010101" charset="-79"/>
                <a:cs typeface="Cardo Bold" panose="020B0600000101010101" charset="-79"/>
              </a:rPr>
              <a:t>UI </a:t>
            </a: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및 캐릭터 등 리소스 구하기</a:t>
            </a:r>
            <a:br>
              <a:rPr lang="en-US" altLang="ko-KR" sz="4800" dirty="0">
                <a:latin typeface="Cardo Bold" panose="020B0600000101010101" charset="-79"/>
                <a:ea typeface="Cardo Bold" panose="020B0600000101010101" charset="-79"/>
                <a:cs typeface="Cardo Bold" panose="020B0600000101010101" charset="-79"/>
              </a:rPr>
            </a:br>
            <a:r>
              <a:rPr lang="en-US" altLang="ko-KR" sz="4800" dirty="0">
                <a:latin typeface="Cardo Bold" panose="020B0600000101010101" charset="-79"/>
                <a:ea typeface="Cardo Bold" panose="020B0600000101010101" charset="-79"/>
                <a:cs typeface="Cardo Bold" panose="020B0600000101010101" charset="-79"/>
              </a:rPr>
              <a:t>2</a:t>
            </a: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주 </a:t>
            </a:r>
            <a:r>
              <a:rPr lang="en-US" altLang="ko-KR" sz="4800" dirty="0">
                <a:latin typeface="Cardo Bold" panose="020B0600000101010101" charset="-79"/>
                <a:cs typeface="Cardo Bold" panose="020B0600000101010101" charset="-79"/>
              </a:rPr>
              <a:t>– </a:t>
            </a: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리소스 게임 내 구현</a:t>
            </a:r>
            <a:br>
              <a:rPr lang="en-US" altLang="ko-KR" sz="4800" dirty="0">
                <a:latin typeface="Cardo Bold" panose="020B0600000101010101" charset="-79"/>
                <a:ea typeface="Cardo Bold" panose="020B0600000101010101" charset="-79"/>
                <a:cs typeface="Cardo Bold" panose="020B0600000101010101" charset="-79"/>
              </a:rPr>
            </a:br>
            <a:r>
              <a:rPr lang="en-US" altLang="ko-KR" sz="4800" dirty="0">
                <a:latin typeface="Cardo Bold" panose="020B0600000101010101" charset="-79"/>
                <a:ea typeface="Cardo Bold" panose="020B0600000101010101" charset="-79"/>
                <a:cs typeface="Cardo Bold" panose="020B0600000101010101" charset="-79"/>
              </a:rPr>
              <a:t>3</a:t>
            </a: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주 </a:t>
            </a:r>
            <a:r>
              <a:rPr lang="en-US" altLang="ko-KR" sz="4800" dirty="0">
                <a:latin typeface="Cardo Bold" panose="020B0600000101010101" charset="-79"/>
                <a:cs typeface="Cardo Bold" panose="020B0600000101010101" charset="-79"/>
              </a:rPr>
              <a:t>– </a:t>
            </a: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맵 및 </a:t>
            </a:r>
            <a:r>
              <a:rPr lang="ko-KR" altLang="en-US" sz="4800" dirty="0" err="1">
                <a:latin typeface="Cardo Bold" panose="020B0600000101010101" charset="-79"/>
                <a:cs typeface="Cardo Bold" panose="020B0600000101010101" charset="-79"/>
              </a:rPr>
              <a:t>스탯</a:t>
            </a: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 등 입력에 따른 반응 구현</a:t>
            </a:r>
            <a:br>
              <a:rPr lang="en-US" altLang="ko-KR" sz="4800" dirty="0">
                <a:latin typeface="Cardo Bold" panose="020B0600000101010101" charset="-79"/>
                <a:ea typeface="Cardo Bold" panose="020B0600000101010101" charset="-79"/>
                <a:cs typeface="Cardo Bold" panose="020B0600000101010101" charset="-79"/>
              </a:rPr>
            </a:br>
            <a:r>
              <a:rPr lang="en-US" altLang="ko-KR" sz="4800" dirty="0">
                <a:latin typeface="Cardo Bold" panose="020B0600000101010101" charset="-79"/>
                <a:ea typeface="Cardo Bold" panose="020B0600000101010101" charset="-79"/>
                <a:cs typeface="Cardo Bold" panose="020B0600000101010101" charset="-79"/>
              </a:rPr>
              <a:t>4</a:t>
            </a: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주 </a:t>
            </a:r>
            <a:r>
              <a:rPr lang="en-US" altLang="ko-KR" sz="4800" dirty="0">
                <a:latin typeface="Cardo Bold" panose="020B0600000101010101" charset="-79"/>
                <a:cs typeface="Cardo Bold" panose="020B0600000101010101" charset="-79"/>
              </a:rPr>
              <a:t>– </a:t>
            </a: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플레이어 이동 및 공격 구현</a:t>
            </a:r>
            <a:br>
              <a:rPr lang="en-US" altLang="ko-KR" sz="4800" dirty="0">
                <a:latin typeface="Cardo Bold" panose="020B0600000101010101" charset="-79"/>
                <a:ea typeface="Cardo Bold" panose="020B0600000101010101" charset="-79"/>
                <a:cs typeface="Cardo Bold" panose="020B0600000101010101" charset="-79"/>
              </a:rPr>
            </a:br>
            <a:r>
              <a:rPr lang="en-US" altLang="ko-KR" sz="4800" dirty="0">
                <a:latin typeface="Cardo Bold" panose="020B0600000101010101" charset="-79"/>
                <a:ea typeface="Cardo Bold" panose="020B0600000101010101" charset="-79"/>
                <a:cs typeface="Cardo Bold" panose="020B0600000101010101" charset="-79"/>
              </a:rPr>
              <a:t>5</a:t>
            </a: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주 </a:t>
            </a:r>
            <a:r>
              <a:rPr lang="en-US" altLang="ko-KR" sz="4800" dirty="0">
                <a:latin typeface="Cardo Bold" panose="020B0600000101010101" charset="-79"/>
                <a:cs typeface="Cardo Bold" panose="020B0600000101010101" charset="-79"/>
              </a:rPr>
              <a:t>– </a:t>
            </a: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몬스터 이동 및 공격</a:t>
            </a:r>
            <a:r>
              <a:rPr lang="en-US" altLang="ko-KR" sz="4800" dirty="0">
                <a:latin typeface="Cardo Bold" panose="020B0600000101010101" charset="-79"/>
                <a:cs typeface="Cardo Bold" panose="020B0600000101010101" charset="-79"/>
              </a:rPr>
              <a:t> </a:t>
            </a: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구현</a:t>
            </a:r>
            <a:br>
              <a:rPr lang="en-US" altLang="ko-KR" sz="4800" dirty="0">
                <a:latin typeface="Cardo Bold" panose="020B0600000101010101" charset="-79"/>
                <a:ea typeface="Cardo Bold" panose="020B0600000101010101" charset="-79"/>
                <a:cs typeface="Cardo Bold" panose="020B0600000101010101" charset="-79"/>
              </a:rPr>
            </a:br>
            <a:r>
              <a:rPr lang="en-US" altLang="ko-KR" sz="4800" dirty="0">
                <a:latin typeface="Cardo Bold" panose="020B0600000101010101" charset="-79"/>
                <a:ea typeface="Cardo Bold" panose="020B0600000101010101" charset="-79"/>
                <a:cs typeface="Cardo Bold" panose="020B0600000101010101" charset="-79"/>
              </a:rPr>
              <a:t>6</a:t>
            </a: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주 </a:t>
            </a:r>
            <a:r>
              <a:rPr lang="en-US" altLang="ko-KR" sz="4800" dirty="0">
                <a:latin typeface="Cardo Bold" panose="020B0600000101010101" charset="-79"/>
                <a:cs typeface="Cardo Bold" panose="020B0600000101010101" charset="-79"/>
              </a:rPr>
              <a:t>– </a:t>
            </a: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플레이어와 몬스터의 상호작용 구현</a:t>
            </a:r>
            <a:br>
              <a:rPr lang="en-US" altLang="ko-KR" sz="4800" dirty="0">
                <a:latin typeface="Cardo Bold" panose="020B0600000101010101" charset="-79"/>
                <a:ea typeface="Cardo Bold" panose="020B0600000101010101" charset="-79"/>
                <a:cs typeface="Cardo Bold" panose="020B0600000101010101" charset="-79"/>
              </a:rPr>
            </a:br>
            <a:r>
              <a:rPr lang="en-US" altLang="ko-KR" sz="4800" dirty="0">
                <a:latin typeface="Cardo Bold" panose="020B0600000101010101" charset="-79"/>
                <a:ea typeface="Cardo Bold" panose="020B0600000101010101" charset="-79"/>
                <a:cs typeface="Cardo Bold" panose="020B0600000101010101" charset="-79"/>
              </a:rPr>
              <a:t>7</a:t>
            </a: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주 </a:t>
            </a:r>
            <a:r>
              <a:rPr lang="en-US" altLang="ko-KR" sz="4800" dirty="0">
                <a:latin typeface="Cardo Bold" panose="020B0600000101010101" charset="-79"/>
                <a:cs typeface="Cardo Bold" panose="020B0600000101010101" charset="-79"/>
              </a:rPr>
              <a:t>– </a:t>
            </a: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보스 몬스터 구현</a:t>
            </a:r>
            <a:br>
              <a:rPr lang="en-US" altLang="ko-KR" sz="4800" dirty="0">
                <a:latin typeface="Cardo Bold" panose="020B0600000101010101" charset="-79"/>
                <a:ea typeface="Cardo Bold" panose="020B0600000101010101" charset="-79"/>
                <a:cs typeface="Cardo Bold" panose="020B0600000101010101" charset="-79"/>
              </a:rPr>
            </a:br>
            <a:r>
              <a:rPr lang="en-US" altLang="ko-KR" sz="4800" dirty="0">
                <a:latin typeface="Cardo Bold" panose="020B0600000101010101" charset="-79"/>
                <a:ea typeface="Cardo Bold" panose="020B0600000101010101" charset="-79"/>
                <a:cs typeface="Cardo Bold" panose="020B0600000101010101" charset="-79"/>
              </a:rPr>
              <a:t>8</a:t>
            </a: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주 </a:t>
            </a:r>
            <a:r>
              <a:rPr lang="en-US" altLang="ko-KR" sz="4800" dirty="0">
                <a:latin typeface="Cardo Bold" panose="020B0600000101010101" charset="-79"/>
                <a:cs typeface="Cardo Bold" panose="020B0600000101010101" charset="-79"/>
              </a:rPr>
              <a:t>– </a:t>
            </a: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플레이어와 보스 몬스터 상호작용 구현</a:t>
            </a:r>
            <a:br>
              <a:rPr lang="en-US" altLang="ko-KR" sz="4800" dirty="0">
                <a:latin typeface="Cardo Bold" panose="020B0600000101010101" charset="-79"/>
                <a:ea typeface="Cardo Bold" panose="020B0600000101010101" charset="-79"/>
                <a:cs typeface="Cardo Bold" panose="020B0600000101010101" charset="-79"/>
              </a:rPr>
            </a:br>
            <a:r>
              <a:rPr lang="en-US" altLang="ko-KR" sz="4800" dirty="0">
                <a:latin typeface="Cardo Bold" panose="020B0600000101010101" charset="-79"/>
                <a:ea typeface="Cardo Bold" panose="020B0600000101010101" charset="-79"/>
                <a:cs typeface="Cardo Bold" panose="020B0600000101010101" charset="-79"/>
              </a:rPr>
              <a:t>9</a:t>
            </a: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주 </a:t>
            </a:r>
            <a:r>
              <a:rPr lang="en-US" altLang="ko-KR" sz="4800" dirty="0">
                <a:latin typeface="Cardo Bold" panose="020B0600000101010101" charset="-79"/>
                <a:cs typeface="Cardo Bold" panose="020B0600000101010101" charset="-79"/>
              </a:rPr>
              <a:t>– </a:t>
            </a: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디버그 등 마무리 작업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00D8B-0FCF-0B07-52FA-AF620BABB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>
            <a:extLst>
              <a:ext uri="{FF2B5EF4-FFF2-40B4-BE49-F238E27FC236}">
                <a16:creationId xmlns:a16="http://schemas.microsoft.com/office/drawing/2014/main" id="{1892DAA3-A135-58E1-605F-61E9873B4CE4}"/>
              </a:ext>
            </a:extLst>
          </p:cNvPr>
          <p:cNvSpPr/>
          <p:nvPr/>
        </p:nvSpPr>
        <p:spPr>
          <a:xfrm>
            <a:off x="0" y="1917007"/>
            <a:ext cx="18288000" cy="0"/>
          </a:xfrm>
          <a:prstGeom prst="line">
            <a:avLst/>
          </a:prstGeom>
          <a:ln w="9525" cap="flat">
            <a:solidFill>
              <a:srgbClr val="0F0F0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8B1FAB11-BA5E-8570-27E1-CE09DFED6354}"/>
              </a:ext>
            </a:extLst>
          </p:cNvPr>
          <p:cNvSpPr txBox="1"/>
          <p:nvPr/>
        </p:nvSpPr>
        <p:spPr>
          <a:xfrm>
            <a:off x="859803" y="617191"/>
            <a:ext cx="3145482" cy="12280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ko-KR" altLang="en-US" sz="3500" b="1" dirty="0">
                <a:solidFill>
                  <a:srgbClr val="0F0F0F"/>
                </a:solidFill>
                <a:latin typeface="Cardo Bold"/>
                <a:ea typeface="Cardo Bold"/>
                <a:cs typeface="Cardo Bold"/>
                <a:sym typeface="Cardo Bold"/>
              </a:rPr>
              <a:t>상세 게임 기획서</a:t>
            </a:r>
            <a:endParaRPr lang="en-US" sz="3500" b="1" dirty="0">
              <a:solidFill>
                <a:srgbClr val="0F0F0F"/>
              </a:solidFill>
              <a:latin typeface="Cardo Bold"/>
              <a:ea typeface="Cardo Bold"/>
              <a:cs typeface="Cardo Bold"/>
              <a:sym typeface="Cardo Bold"/>
            </a:endParaRPr>
          </a:p>
        </p:txBody>
      </p:sp>
      <p:sp>
        <p:nvSpPr>
          <p:cNvPr id="18" name="제목 17">
            <a:extLst>
              <a:ext uri="{FF2B5EF4-FFF2-40B4-BE49-F238E27FC236}">
                <a16:creationId xmlns:a16="http://schemas.microsoft.com/office/drawing/2014/main" id="{0301880F-A5F0-415E-2B84-0222D8982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57502"/>
            <a:ext cx="16687800" cy="6845326"/>
          </a:xfrm>
        </p:spPr>
        <p:txBody>
          <a:bodyPr>
            <a:normAutofit fontScale="90000"/>
          </a:bodyPr>
          <a:lstStyle/>
          <a:p>
            <a:pPr algn="l">
              <a:lnSpc>
                <a:spcPts val="6900"/>
              </a:lnSpc>
            </a:pP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지형 구조</a:t>
            </a:r>
            <a:br>
              <a:rPr lang="en-US" altLang="ko-KR" sz="4800" dirty="0">
                <a:latin typeface="Cardo Bold" panose="020B0600000101010101" charset="-79"/>
                <a:cs typeface="Cardo Bold" panose="020B0600000101010101" charset="-79"/>
              </a:rPr>
            </a:b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rdo Bold" panose="020B0600000101010101" charset="-79"/>
                <a:cs typeface="Cardo Bold" panose="020B0600000101010101" charset="-79"/>
              </a:rPr>
              <a:t>서로 연결돼 있는 여러 개의 방</a:t>
            </a:r>
            <a:b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rdo Bold" panose="020B0600000101010101" charset="-79"/>
                <a:cs typeface="Cardo Bold" panose="020B0600000101010101" charset="-79"/>
              </a:rPr>
            </a:b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rdo Bold" panose="020B0600000101010101" charset="-79"/>
                <a:cs typeface="Cardo Bold" panose="020B0600000101010101" charset="-79"/>
              </a:rPr>
              <a:t>방 이동 시 몬스터 </a:t>
            </a: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rdo Bold" panose="020B0600000101010101" charset="-79"/>
                <a:cs typeface="Cardo Bold" panose="020B0600000101010101" charset="-79"/>
              </a:rPr>
              <a:t>리젠</a:t>
            </a:r>
            <a:br>
              <a:rPr lang="en-US" altLang="ko-KR" sz="4800" dirty="0">
                <a:latin typeface="Cardo Bold" panose="020B0600000101010101" charset="-79"/>
                <a:cs typeface="Cardo Bold" panose="020B0600000101010101" charset="-79"/>
              </a:rPr>
            </a:br>
            <a:r>
              <a:rPr lang="en-US" altLang="ko-KR" sz="4800" dirty="0">
                <a:latin typeface="Cardo Bold" panose="020B0600000101010101" charset="-79"/>
                <a:cs typeface="Cardo Bold" panose="020B0600000101010101" charset="-79"/>
              </a:rPr>
              <a:t>UI</a:t>
            </a:r>
            <a:br>
              <a:rPr lang="en-US" altLang="ko-KR" sz="4800" dirty="0">
                <a:latin typeface="Cardo Bold" panose="020B0600000101010101" charset="-79"/>
                <a:cs typeface="Cardo Bold" panose="020B0600000101010101" charset="-79"/>
              </a:rPr>
            </a:br>
            <a:r>
              <a:rPr lang="en-US" altLang="ko-KR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rdo Bold" panose="020B0600000101010101" charset="-79"/>
                <a:cs typeface="Cardo Bold" panose="020B0600000101010101" charset="-79"/>
              </a:rPr>
              <a:t>TAP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rdo Bold" panose="020B0600000101010101" charset="-79"/>
                <a:cs typeface="Cardo Bold" panose="020B0600000101010101" charset="-79"/>
              </a:rPr>
              <a:t> 홀드 시 </a:t>
            </a: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rdo Bold" panose="020B0600000101010101" charset="-79"/>
                <a:cs typeface="Cardo Bold" panose="020B0600000101010101" charset="-79"/>
              </a:rPr>
              <a:t>맵과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rdo Bold" panose="020B0600000101010101" charset="-79"/>
                <a:cs typeface="Cardo Bold" panose="020B0600000101010101" charset="-79"/>
              </a:rPr>
              <a:t> 플레이어 </a:t>
            </a: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rdo Bold" panose="020B0600000101010101" charset="-79"/>
                <a:cs typeface="Cardo Bold" panose="020B0600000101010101" charset="-79"/>
              </a:rPr>
              <a:t>스탯창</a:t>
            </a: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rdo Bold" panose="020B0600000101010101" charset="-79"/>
                <a:cs typeface="Cardo Bold" panose="020B0600000101010101" charset="-79"/>
              </a:rPr>
              <a:t> 나타남</a:t>
            </a:r>
            <a:br>
              <a:rPr lang="en-US" altLang="ko-KR" sz="4800" dirty="0">
                <a:latin typeface="Cardo Bold" panose="020B0600000101010101" charset="-79"/>
                <a:cs typeface="Cardo Bold" panose="020B0600000101010101" charset="-79"/>
              </a:rPr>
            </a:b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사운드</a:t>
            </a:r>
            <a:br>
              <a:rPr lang="en-US" altLang="ko-KR" sz="4800" dirty="0">
                <a:latin typeface="Cardo Bold" panose="020B0600000101010101" charset="-79"/>
                <a:cs typeface="Cardo Bold" panose="020B0600000101010101" charset="-79"/>
              </a:rPr>
            </a:b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rdo Bold" panose="020B0600000101010101" charset="-79"/>
                <a:cs typeface="Cardo Bold" panose="020B0600000101010101" charset="-79"/>
              </a:rPr>
              <a:t>플레이어 및 몬스터 </a:t>
            </a:r>
            <a:r>
              <a:rPr lang="ko-KR" altLang="en-US" sz="4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rdo Bold" panose="020B0600000101010101" charset="-79"/>
                <a:cs typeface="Cardo Bold" panose="020B0600000101010101" charset="-79"/>
              </a:rPr>
              <a:t>타격음</a:t>
            </a:r>
            <a:br>
              <a:rPr lang="en-US" altLang="ko-KR" sz="4800" dirty="0">
                <a:latin typeface="Cardo Bold" panose="020B0600000101010101" charset="-79"/>
                <a:cs typeface="Cardo Bold" panose="020B0600000101010101" charset="-79"/>
              </a:rPr>
            </a:br>
            <a:r>
              <a:rPr lang="ko-KR" altLang="en-US" sz="4800" dirty="0">
                <a:latin typeface="Cardo Bold" panose="020B0600000101010101" charset="-79"/>
                <a:cs typeface="Cardo Bold" panose="020B0600000101010101" charset="-79"/>
              </a:rPr>
              <a:t>게임 플레이</a:t>
            </a:r>
            <a:br>
              <a:rPr lang="en-US" altLang="ko-KR" sz="4800" dirty="0">
                <a:latin typeface="Cardo Bold" panose="020B0600000101010101" charset="-79"/>
                <a:cs typeface="Cardo Bold" panose="020B0600000101010101" charset="-79"/>
              </a:rPr>
            </a:br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Cardo Bold" panose="020B0600000101010101" charset="-79"/>
                <a:cs typeface="Cardo Bold" panose="020B0600000101010101" charset="-79"/>
              </a:rPr>
              <a:t>보스 몬스터를 잡거나 플레이어 사망 시 게임 종료</a:t>
            </a:r>
            <a:br>
              <a:rPr lang="en-US" altLang="ko-KR" sz="4800" dirty="0">
                <a:latin typeface="Cardo Bold" panose="020B0600000101010101" charset="-79"/>
                <a:cs typeface="Cardo Bold" panose="020B0600000101010101" charset="-79"/>
              </a:rPr>
            </a:br>
            <a:endParaRPr lang="ko-KR" altLang="en-US" sz="4800" dirty="0">
              <a:latin typeface="Cardo Bold" panose="020B0600000101010101" charset="-79"/>
              <a:cs typeface="Cardo Bold" panose="020B0600000101010101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28110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175</Words>
  <Application>Microsoft Office PowerPoint</Application>
  <PresentationFormat>사용자 지정</PresentationFormat>
  <Paragraphs>15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Source Han Sans KR</vt:lpstr>
      <vt:lpstr>Calibri</vt:lpstr>
      <vt:lpstr>Arial</vt:lpstr>
      <vt:lpstr>Cardo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1주 – 게임 UI 및 캐릭터 등 리소스 구하기 2주 – 리소스 게임 내 구현 3주 – 맵 및 스탯 등 입력에 따른 반응 구현 4주 – 플레이어 이동 및 공격 구현 5주 – 몬스터 이동 및 공격 구현 6주 – 플레이어와 몬스터의 상호작용 구현 7주 – 보스 몬스터 구현 8주 – 플레이어와 보스 몬스터 상호작용 구현 9주 – 디버그 등 마무리 작업</vt:lpstr>
      <vt:lpstr>지형 구조 서로 연결돼 있는 여러 개의 방 방 이동 시 몬스터 리젠 UI TAP 홀드 시 맵과 플레이어 스탯창 나타남 사운드 플레이어 및 몬스터 타격음 게임 플레이 보스 몬스터를 잡거나 플레이어 사망 시 게임 종료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화이트 블랙 미니멀리스트 포트폴리오 프레젠테이션</dc:title>
  <dc:creator>sanghyo</dc:creator>
  <cp:lastModifiedBy>SANGHYO LEE</cp:lastModifiedBy>
  <cp:revision>2</cp:revision>
  <dcterms:created xsi:type="dcterms:W3CDTF">2006-08-16T00:00:00Z</dcterms:created>
  <dcterms:modified xsi:type="dcterms:W3CDTF">2025-09-29T12:28:46Z</dcterms:modified>
  <dc:identifier>DAG0WuFXGL8</dc:identifier>
</cp:coreProperties>
</file>